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8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35" r:id="rId25"/>
    <p:sldId id="336" r:id="rId26"/>
    <p:sldId id="337" r:id="rId27"/>
    <p:sldId id="338" r:id="rId28"/>
    <p:sldId id="261" r:id="rId29"/>
    <p:sldId id="262" r:id="rId30"/>
    <p:sldId id="263" r:id="rId31"/>
    <p:sldId id="264" r:id="rId32"/>
    <p:sldId id="265" r:id="rId33"/>
    <p:sldId id="266" r:id="rId34"/>
    <p:sldId id="267" r:id="rId35"/>
    <p:sldId id="268" r:id="rId36"/>
    <p:sldId id="269" r:id="rId37"/>
    <p:sldId id="270" r:id="rId38"/>
    <p:sldId id="271" r:id="rId39"/>
    <p:sldId id="272" r:id="rId40"/>
    <p:sldId id="273" r:id="rId41"/>
    <p:sldId id="274" r:id="rId42"/>
    <p:sldId id="275" r:id="rId43"/>
    <p:sldId id="311" r:id="rId44"/>
    <p:sldId id="276" r:id="rId45"/>
    <p:sldId id="278" r:id="rId46"/>
    <p:sldId id="279" r:id="rId47"/>
    <p:sldId id="280" r:id="rId48"/>
    <p:sldId id="281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54590A-8286-4EEB-A366-FCEF56223B6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7ABB18-43FA-4AF2-A85D-EBE6EEF62073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10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11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13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14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15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16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17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18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19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20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21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23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24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25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26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27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96647D-3A5A-47EB-BA75-F7E862B701FC}" type="slidenum">
              <a:rPr lang="en-US"/>
              <a:pPr/>
              <a:t>28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B585E0-77D2-4FCD-9D78-2DC221DFE767}" type="slidenum">
              <a:rPr lang="en-US"/>
              <a:pPr/>
              <a:t>29</a:t>
            </a:fld>
            <a:endParaRPr lang="en-US"/>
          </a:p>
        </p:txBody>
      </p:sp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C5CDCF-3DC5-447A-897F-0AABA46E6DE4}" type="slidenum">
              <a:rPr lang="en-US"/>
              <a:pPr/>
              <a:t>3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721A64-2B9F-46C8-9171-421695B12785}" type="slidenum">
              <a:rPr lang="en-US"/>
              <a:pPr/>
              <a:t>30</a:t>
            </a:fld>
            <a:endParaRPr lang="en-US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A6A432-D795-4E23-9924-5AE17171F6A8}" type="slidenum">
              <a:rPr lang="en-US"/>
              <a:pPr/>
              <a:t>31</a:t>
            </a:fld>
            <a:endParaRPr lang="en-US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F2729D-8AA1-4C4D-9CC6-F70251F16BC8}" type="slidenum">
              <a:rPr lang="en-US"/>
              <a:pPr/>
              <a:t>32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CA205-B731-4268-8576-F2FDDA97F86A}" type="slidenum">
              <a:rPr lang="en-US"/>
              <a:pPr/>
              <a:t>33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AC0DBE-911A-45D9-8E29-1CDB9E830FB7}" type="slidenum">
              <a:rPr lang="en-US"/>
              <a:pPr/>
              <a:t>34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1C877F-73F0-4249-91AD-A265E28CE64F}" type="slidenum">
              <a:rPr lang="en-US"/>
              <a:pPr/>
              <a:t>35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40D0A0-29B1-4618-B666-441A9AA812C0}" type="slidenum">
              <a:rPr lang="en-US"/>
              <a:pPr/>
              <a:t>36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376499-78D1-4406-ABF8-683430EECFC0}" type="slidenum">
              <a:rPr lang="en-US"/>
              <a:pPr/>
              <a:t>37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2AB6-11B1-4A2B-ABC3-4ACE6ED52F82}" type="slidenum">
              <a:rPr lang="en-US"/>
              <a:pPr/>
              <a:t>38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62C4FA-4CA1-4B74-9646-280BF4EB7B86}" type="slidenum">
              <a:rPr lang="en-US"/>
              <a:pPr/>
              <a:t>39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4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ED0AF-1781-4382-B749-D3FA96358328}" type="slidenum">
              <a:rPr lang="en-US"/>
              <a:pPr/>
              <a:t>40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DB68FF-C368-46A6-BA1A-28D8B6B6C11A}" type="slidenum">
              <a:rPr lang="en-US"/>
              <a:pPr/>
              <a:t>41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CD913A-AADD-4D4F-96FF-E8E1EC38E0CD}" type="slidenum">
              <a:rPr lang="en-US"/>
              <a:pPr/>
              <a:t>42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FB3E55-3C28-4293-AAB7-8CFA63F2B42B}" type="slidenum">
              <a:rPr lang="en-US"/>
              <a:pPr/>
              <a:t>43</a:t>
            </a:fld>
            <a:endParaRPr lang="en-US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D9D43F-61B3-455F-994B-AADA00457DF7}" type="slidenum">
              <a:rPr lang="en-US"/>
              <a:pPr/>
              <a:t>44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008D01-C76C-41B5-8F0C-6BDA57202FF5}" type="slidenum">
              <a:rPr lang="en-US"/>
              <a:pPr/>
              <a:t>45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4D551C-28B4-428C-BD67-717FE35EDDBD}" type="slidenum">
              <a:rPr lang="en-US"/>
              <a:pPr/>
              <a:t>46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091FB0-B029-435C-B94A-AFF4A371E702}" type="slidenum">
              <a:rPr lang="en-US"/>
              <a:pPr/>
              <a:t>47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0FF2D3-0F98-4ABB-AB9F-AA8980750883}" type="slidenum">
              <a:rPr lang="en-US"/>
              <a:pPr/>
              <a:t>48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C5CDCF-3DC5-447A-897F-0AABA46E6DE4}" type="slidenum">
              <a:rPr lang="en-US"/>
              <a:pPr/>
              <a:t>5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6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7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8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9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3FEB9-4EFE-4AD0-8A37-53A5349620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0A0BF-B488-4477-9DC6-22196C028C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9B06D-265B-4D9F-B919-A2B371E0A0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385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862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7FBE00C2-C2AF-41CD-9DB8-6161E8C37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Медицинска</a:t>
            </a:r>
            <a:r>
              <a:rPr lang="en-US" dirty="0"/>
              <a:t> </a:t>
            </a:r>
            <a:r>
              <a:rPr lang="en-US" dirty="0" err="1"/>
              <a:t>статистика</a:t>
            </a:r>
            <a:r>
              <a:rPr lang="en-US" dirty="0"/>
              <a:t> и </a:t>
            </a:r>
            <a:r>
              <a:rPr lang="en-US" dirty="0" err="1"/>
              <a:t>информатика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5F73B-9814-407D-9047-BD010CB20A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FDDA7-3AAD-4580-BB47-CAAF3DAE28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8CFA6-64A1-4159-9C28-4292FD1727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C00B2-567A-421A-9018-B93A8E9E17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7A408-DDEC-4DC0-86D7-AA953445D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97857-BC19-4835-9C3B-27D1E3D8FB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6ABE4-2378-4F29-A288-959A92E28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DD1FA-83D8-4BB2-B3D7-E709951776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385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862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2475" y="6505575"/>
            <a:ext cx="16113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6ED902-0FB3-44FD-96D7-BF1C4B71E6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3.doc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Word_97_-_2003_Document4.doc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5.doc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6.doc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Word_97_-_2003_Document7.doc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Microsoft_Office_Word_97_-_2003_Document8.doc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</a:t>
            </a:r>
            <a:r>
              <a:rPr lang="sr-Latn-CS"/>
              <a:t>     СУМИРАЊЕ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807804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МЕДИЦИНСКА СТАТИСТИКА И ИНФОРМАТИКА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0</a:t>
            </a:r>
            <a:r>
              <a:rPr lang="en-US" sz="1400" dirty="0" smtClean="0"/>
              <a:t>8</a:t>
            </a:r>
            <a:r>
              <a:rPr lang="sr-Latn-CS" sz="1400" b="1" dirty="0" smtClean="0"/>
              <a:t> 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Сумирање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en-GB" sz="14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Kласификација</a:t>
            </a:r>
            <a:r>
              <a:rPr lang="en-GB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4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статистике</a:t>
            </a:r>
            <a:r>
              <a:rPr lang="en-GB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4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Основни</a:t>
            </a:r>
            <a:r>
              <a:rPr lang="en-GB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4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статистички</a:t>
            </a:r>
            <a:r>
              <a:rPr lang="en-GB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4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појмови</a:t>
            </a:r>
            <a:r>
              <a:rPr lang="en-GB" sz="1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sr-Latn-RS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	</a:t>
            </a:r>
            <a:r>
              <a:rPr lang="ru-RU" sz="1400" b="1" dirty="0" smtClean="0"/>
              <a:t>Врсте</a:t>
            </a:r>
            <a:r>
              <a:rPr lang="sr-Latn-RS" sz="1400" b="1" dirty="0" smtClean="0"/>
              <a:t> </a:t>
            </a:r>
            <a:r>
              <a:rPr lang="ru-RU" sz="1400" b="1" dirty="0" smtClean="0"/>
              <a:t>података</a:t>
            </a:r>
            <a:r>
              <a:rPr lang="ru-RU" sz="1400" b="1" dirty="0"/>
              <a:t>. Расподеле учесталости. Хистограми и други </a:t>
            </a:r>
            <a:r>
              <a:rPr lang="sr-Latn-CS" sz="1400" b="1" dirty="0"/>
              <a:t>		</a:t>
            </a:r>
            <a:r>
              <a:rPr lang="sr-Latn-CS" sz="1400" b="1" dirty="0" smtClean="0"/>
              <a:t>	</a:t>
            </a:r>
            <a:r>
              <a:rPr lang="ru-RU" sz="1400" b="1" dirty="0" smtClean="0"/>
              <a:t>графикони </a:t>
            </a:r>
            <a:r>
              <a:rPr lang="ru-RU" sz="1400" b="1" dirty="0"/>
              <a:t>учесталости.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en-US" sz="1000" dirty="0" smtClean="0"/>
              <a:t>6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accent6"/>
                </a:solidFill>
              </a:rPr>
              <a:t>М</a:t>
            </a:r>
            <a:r>
              <a:rPr lang="en-GB" dirty="0" err="1" smtClean="0">
                <a:solidFill>
                  <a:schemeClr val="accent6"/>
                </a:solidFill>
              </a:rPr>
              <a:t>едиц</a:t>
            </a:r>
            <a:r>
              <a:rPr lang="sr-Cyrl-CS" dirty="0">
                <a:solidFill>
                  <a:schemeClr val="accent6"/>
                </a:solidFill>
              </a:rPr>
              <a:t>ин</a:t>
            </a:r>
            <a:r>
              <a:rPr lang="en-GB" dirty="0" err="1" smtClean="0">
                <a:solidFill>
                  <a:schemeClr val="accent6"/>
                </a:solidFill>
              </a:rPr>
              <a:t>ск</a:t>
            </a:r>
            <a:r>
              <a:rPr lang="sr-Cyrl-RS" dirty="0" smtClean="0">
                <a:solidFill>
                  <a:schemeClr val="accent6"/>
                </a:solidFill>
              </a:rPr>
              <a:t>и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dirty="0" err="1" smtClean="0">
                <a:solidFill>
                  <a:schemeClr val="accent6"/>
                </a:solidFill>
              </a:rPr>
              <a:t>експеримент</a:t>
            </a:r>
            <a:endParaRPr lang="sr-Latn-CS" dirty="0">
              <a:solidFill>
                <a:schemeClr val="accent6"/>
              </a:solidFill>
            </a:endParaRP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сичан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лаборатор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ијски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кли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нич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нск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експеримен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Јединице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здраве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сници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ксперименталне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животиње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секрет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кскрети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културе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ткива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медицинско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особље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медицинске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установ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пец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чан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већ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ј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диница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е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ксп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римента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обољења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вљавају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тз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узорак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„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асовност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појаве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медицинским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истражива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врло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условно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схватити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цинска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посебне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фичне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гране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еп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идемиолошка</a:t>
            </a:r>
            <a:r>
              <a:rPr lang="en-GB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</a:rPr>
              <a:t>стат</a:t>
            </a:r>
            <a:r>
              <a:rPr lang="sr-Cyrl-CS" sz="2400" dirty="0">
                <a:solidFill>
                  <a:schemeClr val="tx1"/>
                </a:solidFill>
                <a:latin typeface="+mn-lt"/>
              </a:rPr>
              <a:t>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</a:rPr>
              <a:t>стик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</a:rPr>
              <a:t>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социјално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медицинска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статистика</a:t>
            </a:r>
            <a:endParaRPr lang="sr-Latn-C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Ос</a:t>
            </a:r>
            <a:r>
              <a:rPr lang="sr-Cyrl-CS" dirty="0"/>
              <a:t>н</a:t>
            </a:r>
            <a:r>
              <a:rPr lang="en-US" dirty="0" err="1"/>
              <a:t>овн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en-US" dirty="0" err="1"/>
              <a:t>статист</a:t>
            </a:r>
            <a:r>
              <a:rPr lang="sr-Cyrl-CS" dirty="0"/>
              <a:t>и</a:t>
            </a:r>
            <a:r>
              <a:rPr lang="en-US" dirty="0" err="1"/>
              <a:t>чк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en-US" dirty="0" err="1"/>
              <a:t>појмов</a:t>
            </a:r>
            <a:r>
              <a:rPr lang="sr-Cyrl-CS" dirty="0"/>
              <a:t>и</a:t>
            </a:r>
            <a:endParaRPr lang="en-U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479550"/>
            <a:ext cx="8229600" cy="4725988"/>
          </a:xfrm>
        </p:spPr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наука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бави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квантит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тивним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истраживањем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појава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љ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њихо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дескрипц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генерал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зације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закључка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проучавања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статистички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особе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животног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доба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болесн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нозолошке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јединице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здравствен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радн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рофила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вене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устано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 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типа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CS" sz="2000" dirty="0" smtClean="0">
                <a:ea typeface="+mn-ea"/>
                <a:cs typeface="+mn-cs"/>
              </a:rPr>
              <a:t>...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799" y="1496483"/>
            <a:ext cx="8229600" cy="4725988"/>
          </a:xfrm>
        </p:spPr>
        <p:txBody>
          <a:bodyPr/>
          <a:lstStyle/>
          <a:p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атистич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саста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вљ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рсн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међу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собом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дивих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ната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варијабила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менти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рсни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никада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стоветн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жје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сновни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 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узорак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статистички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истоврсних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ната</a:t>
            </a:r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оврс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елемент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егови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саставни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делови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називају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ј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единице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једна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животног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доба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један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болесник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проуча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нозолошке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C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један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здравств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радник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одр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ђ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профила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једна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ств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установа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400" dirty="0" smtClean="0">
                <a:ea typeface="+mn-ea"/>
                <a:cs typeface="+mn-cs"/>
              </a:rPr>
              <a:t>...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носиоци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стичког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Карактеристик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истике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осматрања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квалитативне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квантитат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природ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вају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лежја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рибутна 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чка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д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сконтину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нуирана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Атрибутивна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обележја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тативне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зражавају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цифром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јем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врста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ље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исход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олести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брзина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дејс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лека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конз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ција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тумефакта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C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нтезитет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бола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епен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бола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степен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ета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ализа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ија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C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врста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рап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Н</a:t>
            </a:r>
            <a:r>
              <a:rPr lang="en-GB" dirty="0" err="1" smtClean="0"/>
              <a:t>умеричка</a:t>
            </a:r>
            <a:r>
              <a:rPr lang="en-GB" dirty="0" smtClean="0"/>
              <a:t> </a:t>
            </a:r>
            <a:r>
              <a:rPr lang="en-GB" dirty="0" err="1" smtClean="0"/>
              <a:t>об</a:t>
            </a:r>
            <a:r>
              <a:rPr lang="sr-Cyrl-CS" dirty="0" smtClean="0"/>
              <a:t>е</a:t>
            </a:r>
            <a:r>
              <a:rPr lang="en-GB" dirty="0" err="1" smtClean="0"/>
              <a:t>лежја</a:t>
            </a:r>
            <a:r>
              <a:rPr lang="en-GB" dirty="0" smtClean="0"/>
              <a:t>, </a:t>
            </a:r>
            <a:r>
              <a:rPr lang="en-GB" dirty="0" err="1" smtClean="0"/>
              <a:t>тј</a:t>
            </a:r>
            <a:r>
              <a:rPr lang="en-GB" dirty="0" smtClean="0"/>
              <a:t>. </a:t>
            </a:r>
            <a:r>
              <a:rPr lang="en-GB" dirty="0" err="1" smtClean="0"/>
              <a:t>квантитативне</a:t>
            </a:r>
            <a:r>
              <a:rPr lang="en-GB" dirty="0" smtClean="0"/>
              <a:t> </a:t>
            </a:r>
            <a:r>
              <a:rPr lang="en-GB" dirty="0" err="1" smtClean="0"/>
              <a:t>карактерис</a:t>
            </a:r>
            <a:r>
              <a:rPr lang="sr-Cyrl-CS" dirty="0" smtClean="0"/>
              <a:t>т</a:t>
            </a:r>
            <a:r>
              <a:rPr lang="en-GB" dirty="0" err="1" smtClean="0"/>
              <a:t>ик</a:t>
            </a:r>
            <a:r>
              <a:rPr lang="sr-Cyrl-CS" dirty="0" smtClean="0"/>
              <a:t>е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/>
              <a:t>оболел</a:t>
            </a:r>
            <a:r>
              <a:rPr lang="sr-Cyrl-CS" sz="2000" dirty="0"/>
              <a:t>и</a:t>
            </a:r>
            <a:r>
              <a:rPr lang="en-GB" sz="2000" dirty="0"/>
              <a:t>х, </a:t>
            </a:r>
            <a:endParaRPr lang="sr-Cyrl-RS" sz="2000" dirty="0"/>
          </a:p>
          <a:p>
            <a:pPr lvl="1"/>
            <a:r>
              <a:rPr lang="en-GB" sz="2000" dirty="0" err="1"/>
              <a:t>године</a:t>
            </a:r>
            <a:r>
              <a:rPr lang="en-GB" sz="2000" dirty="0"/>
              <a:t> </a:t>
            </a:r>
            <a:r>
              <a:rPr lang="en-GB" sz="2000" dirty="0" err="1"/>
              <a:t>живота</a:t>
            </a:r>
            <a:r>
              <a:rPr lang="en-GB" sz="2000" dirty="0"/>
              <a:t>, </a:t>
            </a:r>
            <a:endParaRPr lang="sr-Cyrl-RS" sz="2000" dirty="0"/>
          </a:p>
          <a:p>
            <a:pPr lvl="1"/>
            <a:r>
              <a:rPr lang="en-GB" sz="2000" dirty="0" err="1"/>
              <a:t>дуж</a:t>
            </a:r>
            <a:r>
              <a:rPr lang="sr-Cyrl-CS" sz="2000" dirty="0"/>
              <a:t>и</a:t>
            </a:r>
            <a:r>
              <a:rPr lang="en-GB" sz="2000" dirty="0" err="1"/>
              <a:t>на</a:t>
            </a:r>
            <a:r>
              <a:rPr lang="en-GB" sz="2000" dirty="0"/>
              <a:t> </a:t>
            </a:r>
            <a:r>
              <a:rPr lang="en-GB" sz="2000" dirty="0" err="1"/>
              <a:t>боловања</a:t>
            </a:r>
            <a:r>
              <a:rPr lang="sr-Cyrl-RS" sz="2000" dirty="0"/>
              <a:t>,</a:t>
            </a:r>
            <a:r>
              <a:rPr lang="en-GB" sz="2000" dirty="0"/>
              <a:t> </a:t>
            </a:r>
            <a:endParaRPr lang="sr-Cyrl-RS" sz="2000" dirty="0"/>
          </a:p>
          <a:p>
            <a:pPr lvl="1"/>
            <a:r>
              <a:rPr lang="en-GB" sz="2000" dirty="0" err="1"/>
              <a:t>температура</a:t>
            </a:r>
            <a:r>
              <a:rPr lang="en-GB" sz="2000" dirty="0"/>
              <a:t>, </a:t>
            </a:r>
            <a:endParaRPr lang="sr-Cyrl-RS" sz="2000" dirty="0"/>
          </a:p>
          <a:p>
            <a:pPr lvl="1"/>
            <a:r>
              <a:rPr lang="en-GB" sz="2000" dirty="0" err="1"/>
              <a:t>број</a:t>
            </a:r>
            <a:r>
              <a:rPr lang="en-GB" sz="2000" dirty="0"/>
              <a:t> и </a:t>
            </a:r>
            <a:r>
              <a:rPr lang="en-GB" sz="2000" dirty="0" err="1"/>
              <a:t>дужина</a:t>
            </a:r>
            <a:r>
              <a:rPr lang="en-GB" sz="2000" dirty="0"/>
              <a:t> р</a:t>
            </a:r>
            <a:r>
              <a:rPr lang="sr-Cyrl-CS" sz="2000" dirty="0"/>
              <a:t>е</a:t>
            </a:r>
            <a:r>
              <a:rPr lang="en-GB" sz="2000" dirty="0" err="1"/>
              <a:t>мисија</a:t>
            </a:r>
            <a:r>
              <a:rPr lang="sr-Cyrl-CS" sz="2000" dirty="0"/>
              <a:t>, </a:t>
            </a:r>
          </a:p>
          <a:p>
            <a:pPr lvl="1"/>
            <a:r>
              <a:rPr lang="sr-Cyrl-CS" sz="2000" dirty="0"/>
              <a:t>к</a:t>
            </a:r>
            <a:r>
              <a:rPr lang="en-GB" sz="2000" dirty="0" err="1"/>
              <a:t>ол</a:t>
            </a:r>
            <a:r>
              <a:rPr lang="sr-Cyrl-CS" sz="2000" dirty="0"/>
              <a:t>и</a:t>
            </a:r>
            <a:r>
              <a:rPr lang="en-GB" sz="2000" dirty="0"/>
              <a:t>ч</a:t>
            </a:r>
            <a:r>
              <a:rPr lang="sr-Cyrl-CS" sz="2000" dirty="0"/>
              <a:t>и</a:t>
            </a:r>
            <a:r>
              <a:rPr lang="en-GB" sz="2000" dirty="0"/>
              <a:t>н</a:t>
            </a:r>
            <a:r>
              <a:rPr lang="sr-Cyrl-CS" sz="2000" dirty="0"/>
              <a:t>а</a:t>
            </a:r>
            <a:r>
              <a:rPr lang="en-GB" sz="2000" dirty="0"/>
              <a:t> л</a:t>
            </a:r>
            <a:r>
              <a:rPr lang="sr-Cyrl-CS" sz="2000" dirty="0"/>
              <a:t>и</a:t>
            </a:r>
            <a:r>
              <a:rPr lang="en-GB" sz="2000" dirty="0"/>
              <a:t>п</a:t>
            </a:r>
            <a:r>
              <a:rPr lang="sr-Cyrl-CS" sz="2000" dirty="0"/>
              <a:t>и</a:t>
            </a:r>
            <a:r>
              <a:rPr lang="en-GB" sz="2000" dirty="0" err="1"/>
              <a:t>да</a:t>
            </a:r>
            <a:r>
              <a:rPr lang="en-GB" sz="2000" dirty="0"/>
              <a:t> у с</a:t>
            </a:r>
            <a:r>
              <a:rPr lang="sr-Cyrl-CS" sz="2000" dirty="0"/>
              <a:t>е</a:t>
            </a:r>
            <a:r>
              <a:rPr lang="en-GB" sz="2000" dirty="0" err="1"/>
              <a:t>руму</a:t>
            </a:r>
            <a:r>
              <a:rPr lang="sr-Cyrl-CS" sz="2000" dirty="0"/>
              <a:t>,</a:t>
            </a:r>
            <a:r>
              <a:rPr lang="en-GB" sz="2000" dirty="0"/>
              <a:t> </a:t>
            </a:r>
            <a:endParaRPr lang="sr-Cyrl-RS" sz="2000" dirty="0"/>
          </a:p>
          <a:p>
            <a:pPr lvl="1"/>
            <a:r>
              <a:rPr lang="en-GB" sz="2000" dirty="0" err="1"/>
              <a:t>колич</a:t>
            </a:r>
            <a:r>
              <a:rPr lang="sr-Cyrl-CS" sz="2000" dirty="0"/>
              <a:t>и</a:t>
            </a:r>
            <a:r>
              <a:rPr lang="en-GB" sz="2000" dirty="0" err="1"/>
              <a:t>на</a:t>
            </a:r>
            <a:r>
              <a:rPr lang="en-GB" sz="2000" dirty="0"/>
              <a:t> </a:t>
            </a:r>
            <a:r>
              <a:rPr lang="en-GB" sz="2000" dirty="0" err="1"/>
              <a:t>уреје</a:t>
            </a:r>
            <a:r>
              <a:rPr lang="en-GB" sz="2000" dirty="0"/>
              <a:t> у </a:t>
            </a:r>
            <a:r>
              <a:rPr lang="en-GB" sz="2000" dirty="0" err="1"/>
              <a:t>урину</a:t>
            </a:r>
            <a:r>
              <a:rPr lang="en-GB" sz="2000" dirty="0"/>
              <a:t>, </a:t>
            </a:r>
            <a:endParaRPr lang="sr-Cyrl-RS" sz="2000" dirty="0"/>
          </a:p>
          <a:p>
            <a:pPr lvl="1"/>
            <a:r>
              <a:rPr lang="en-GB" sz="2000" dirty="0"/>
              <a:t>н</a:t>
            </a:r>
            <a:r>
              <a:rPr lang="sr-Cyrl-CS" sz="2000" dirty="0"/>
              <a:t>и</a:t>
            </a:r>
            <a:r>
              <a:rPr lang="en-GB" sz="2000" dirty="0" err="1"/>
              <a:t>во</a:t>
            </a:r>
            <a:r>
              <a:rPr lang="en-GB" sz="2000" dirty="0"/>
              <a:t> </a:t>
            </a:r>
            <a:r>
              <a:rPr lang="en-GB" sz="2000" dirty="0" err="1"/>
              <a:t>албум</a:t>
            </a:r>
            <a:r>
              <a:rPr lang="sr-Cyrl-CS" sz="2000" dirty="0"/>
              <a:t>и</a:t>
            </a:r>
            <a:r>
              <a:rPr lang="en-GB" sz="2000" dirty="0" err="1"/>
              <a:t>на</a:t>
            </a:r>
            <a:r>
              <a:rPr lang="en-GB" sz="2000" dirty="0"/>
              <a:t> у </a:t>
            </a:r>
            <a:r>
              <a:rPr lang="en-GB" sz="2000" dirty="0" err="1"/>
              <a:t>лик</a:t>
            </a:r>
            <a:r>
              <a:rPr lang="sr-Cyrl-CS" sz="2000" dirty="0"/>
              <a:t>в</a:t>
            </a:r>
            <a:r>
              <a:rPr lang="en-GB" sz="2000" dirty="0" err="1"/>
              <a:t>ору</a:t>
            </a:r>
            <a:r>
              <a:rPr lang="en-GB" sz="2000" dirty="0" smtClean="0"/>
              <a:t>,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еритроцита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фреквенција</a:t>
            </a:r>
            <a:r>
              <a:rPr lang="en-GB" sz="2000" dirty="0" smtClean="0"/>
              <a:t> </a:t>
            </a:r>
            <a:r>
              <a:rPr lang="en-GB" sz="2000" dirty="0" err="1" smtClean="0"/>
              <a:t>пулса</a:t>
            </a:r>
            <a:r>
              <a:rPr lang="en-GB" sz="2000" dirty="0" smtClean="0"/>
              <a:t>,  </a:t>
            </a:r>
            <a:endParaRPr lang="sr-Cyrl-RS" sz="2000" dirty="0" smtClean="0"/>
          </a:p>
          <a:p>
            <a:pPr lvl="1"/>
            <a:r>
              <a:rPr lang="en-GB" sz="2000" dirty="0" smtClean="0"/>
              <a:t>р</a:t>
            </a:r>
            <a:r>
              <a:rPr lang="sr-Cyrl-CS" sz="2000" dirty="0" smtClean="0"/>
              <a:t>е</a:t>
            </a:r>
            <a:r>
              <a:rPr lang="en-GB" sz="2000" dirty="0" smtClean="0"/>
              <a:t>с</a:t>
            </a:r>
            <a:r>
              <a:rPr lang="sr-Cyrl-CS" sz="2000" dirty="0" smtClean="0"/>
              <a:t>п</a:t>
            </a:r>
            <a:r>
              <a:rPr lang="en-GB" sz="2000" dirty="0" err="1" smtClean="0"/>
              <a:t>ираторна</a:t>
            </a:r>
            <a:r>
              <a:rPr lang="en-GB" sz="2000" dirty="0" smtClean="0"/>
              <a:t> </a:t>
            </a:r>
            <a:r>
              <a:rPr lang="en-GB" sz="2000" dirty="0" err="1" smtClean="0"/>
              <a:t>фр</a:t>
            </a:r>
            <a:r>
              <a:rPr lang="sr-Cyrl-CS" sz="2000" dirty="0" smtClean="0"/>
              <a:t>е</a:t>
            </a:r>
            <a:r>
              <a:rPr lang="en-GB" sz="2000" dirty="0" err="1" smtClean="0"/>
              <a:t>квенц</a:t>
            </a:r>
            <a:r>
              <a:rPr lang="sr-Cyrl-CS" sz="2000" dirty="0" smtClean="0"/>
              <a:t>и</a:t>
            </a:r>
            <a:r>
              <a:rPr lang="en-GB" sz="2000" dirty="0" err="1" smtClean="0"/>
              <a:t>ја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endParaRPr lang="sr-Cyrl-RS" sz="2000" dirty="0"/>
          </a:p>
          <a:p>
            <a:endParaRPr lang="en-US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порођаја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кура</a:t>
            </a:r>
            <a:r>
              <a:rPr lang="en-GB" sz="2000" dirty="0" smtClean="0"/>
              <a:t> </a:t>
            </a:r>
            <a:r>
              <a:rPr lang="en-GB" sz="2000" dirty="0" err="1" smtClean="0"/>
              <a:t>терапије</a:t>
            </a:r>
            <a:r>
              <a:rPr lang="sr-Cyrl-R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бактери</a:t>
            </a:r>
            <a:r>
              <a:rPr lang="sr-Cyrl-CS" sz="2000" dirty="0" smtClean="0"/>
              <a:t>ј</a:t>
            </a:r>
            <a:r>
              <a:rPr lang="en-GB" sz="2000" dirty="0" err="1" smtClean="0"/>
              <a:t>ских</a:t>
            </a:r>
            <a:r>
              <a:rPr lang="en-GB" sz="2000" dirty="0" smtClean="0"/>
              <a:t> </a:t>
            </a:r>
            <a:r>
              <a:rPr lang="en-GB" sz="2000" dirty="0" err="1" smtClean="0"/>
              <a:t>колонија</a:t>
            </a:r>
            <a:r>
              <a:rPr lang="sr-Cyrl-C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колика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sr-Cyrl-CS" sz="2000" dirty="0" smtClean="0"/>
              <a:t>в</a:t>
            </a:r>
            <a:r>
              <a:rPr lang="en-GB" sz="2000" dirty="0" err="1" smtClean="0"/>
              <a:t>ис</a:t>
            </a:r>
            <a:r>
              <a:rPr lang="sr-Cyrl-CS" sz="2000" dirty="0" smtClean="0"/>
              <a:t>и</a:t>
            </a:r>
            <a:r>
              <a:rPr lang="en-GB" sz="2000" dirty="0" err="1" smtClean="0"/>
              <a:t>на</a:t>
            </a:r>
            <a:r>
              <a:rPr lang="sr-Cyrl-C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теж</a:t>
            </a:r>
            <a:r>
              <a:rPr lang="sr-Cyrl-CS" sz="2000" dirty="0" smtClean="0"/>
              <a:t>и</a:t>
            </a:r>
            <a:r>
              <a:rPr lang="en-GB" sz="2000" dirty="0" err="1" smtClean="0"/>
              <a:t>на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крвни</a:t>
            </a:r>
            <a:r>
              <a:rPr lang="en-GB" sz="2000" dirty="0" smtClean="0"/>
              <a:t> </a:t>
            </a:r>
            <a:r>
              <a:rPr lang="en-GB" sz="2000" dirty="0" err="1" smtClean="0"/>
              <a:t>пр</a:t>
            </a:r>
            <a:r>
              <a:rPr lang="sr-Cyrl-CS" sz="2000" dirty="0" smtClean="0"/>
              <a:t>и</a:t>
            </a:r>
            <a:r>
              <a:rPr lang="en-GB" sz="2000" dirty="0" err="1" smtClean="0"/>
              <a:t>тисак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јачина</a:t>
            </a:r>
            <a:r>
              <a:rPr lang="en-GB" sz="2000" dirty="0" smtClean="0"/>
              <a:t> </a:t>
            </a:r>
            <a:r>
              <a:rPr lang="en-GB" sz="2000" dirty="0" err="1" smtClean="0"/>
              <a:t>терапијск</a:t>
            </a:r>
            <a:r>
              <a:rPr lang="sr-Cyrl-CS" sz="2000" dirty="0" smtClean="0"/>
              <a:t>е д</a:t>
            </a:r>
            <a:r>
              <a:rPr lang="en-GB" sz="2000" dirty="0" err="1" smtClean="0"/>
              <a:t>озе</a:t>
            </a:r>
            <a:r>
              <a:rPr lang="sr-Cyrl-C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се</a:t>
            </a:r>
            <a:r>
              <a:rPr lang="sr-Cyrl-CS" sz="2000" dirty="0" smtClean="0"/>
              <a:t>д</a:t>
            </a:r>
            <a:r>
              <a:rPr lang="en-GB" sz="2000" dirty="0" err="1" smtClean="0"/>
              <a:t>иментација</a:t>
            </a:r>
            <a:r>
              <a:rPr lang="en-GB" sz="2000" dirty="0" smtClean="0"/>
              <a:t> </a:t>
            </a:r>
            <a:r>
              <a:rPr lang="sr-Cyrl-CS" sz="2000" dirty="0" smtClean="0"/>
              <a:t>е</a:t>
            </a:r>
            <a:r>
              <a:rPr lang="en-GB" sz="2000" dirty="0" err="1" smtClean="0"/>
              <a:t>ритроцита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проценат</a:t>
            </a:r>
            <a:r>
              <a:rPr lang="en-GB" sz="2000" dirty="0" smtClean="0"/>
              <a:t> </a:t>
            </a:r>
            <a:r>
              <a:rPr lang="en-GB" sz="2000" dirty="0" err="1" smtClean="0"/>
              <a:t>ретикулоцита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sr-Cyrl-RS" sz="2000" dirty="0" smtClean="0"/>
              <a:t>...</a:t>
            </a:r>
            <a:endParaRPr lang="en-U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8CFA6-64A1-4159-9C28-4292FD1727E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Д</a:t>
            </a:r>
            <a:r>
              <a:rPr lang="sr-Cyrl-CS" dirty="0"/>
              <a:t>и</a:t>
            </a:r>
            <a:r>
              <a:rPr lang="en-GB" dirty="0" err="1"/>
              <a:t>сконт</a:t>
            </a:r>
            <a:r>
              <a:rPr lang="sr-Cyrl-CS" dirty="0"/>
              <a:t>и</a:t>
            </a:r>
            <a:r>
              <a:rPr lang="en-GB" dirty="0" err="1"/>
              <a:t>нуирана</a:t>
            </a:r>
            <a:r>
              <a:rPr lang="en-GB" dirty="0"/>
              <a:t>, </a:t>
            </a:r>
            <a:r>
              <a:rPr lang="en-GB" dirty="0" err="1"/>
              <a:t>пр</a:t>
            </a:r>
            <a:r>
              <a:rPr lang="sr-Cyrl-CS" dirty="0"/>
              <a:t>е</a:t>
            </a:r>
            <a:r>
              <a:rPr lang="en-GB" dirty="0" err="1"/>
              <a:t>кидна</a:t>
            </a:r>
            <a:r>
              <a:rPr lang="en-GB" dirty="0"/>
              <a:t> </a:t>
            </a:r>
            <a:r>
              <a:rPr lang="en-GB" dirty="0" err="1"/>
              <a:t>обел</a:t>
            </a:r>
            <a:r>
              <a:rPr lang="sr-Cyrl-CS" dirty="0"/>
              <a:t>е</a:t>
            </a:r>
            <a:r>
              <a:rPr lang="en-GB" dirty="0" err="1"/>
              <a:t>жја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бележја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узимати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само 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едине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вреднос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бројеве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бројног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интервала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варирају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оболелих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ремисија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фреквенција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пулса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еритроцита</a:t>
            </a:r>
            <a:endParaRPr lang="sr-Cyrl-C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резултат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пребро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авања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Контину</a:t>
            </a:r>
            <a:r>
              <a:rPr lang="sr-Cyrl-CS" dirty="0"/>
              <a:t>и</a:t>
            </a:r>
            <a:r>
              <a:rPr lang="en-GB" dirty="0" err="1"/>
              <a:t>рана</a:t>
            </a:r>
            <a:r>
              <a:rPr lang="en-GB" dirty="0"/>
              <a:t>, н</a:t>
            </a:r>
            <a:r>
              <a:rPr lang="sr-Cyrl-CS" dirty="0"/>
              <a:t>е</a:t>
            </a:r>
            <a:r>
              <a:rPr lang="en-GB" dirty="0" err="1"/>
              <a:t>пре</a:t>
            </a:r>
            <a:r>
              <a:rPr lang="sr-Cyrl-CS" dirty="0"/>
              <a:t>кидн</a:t>
            </a:r>
            <a:r>
              <a:rPr lang="en-GB" dirty="0"/>
              <a:t>а </a:t>
            </a:r>
            <a:r>
              <a:rPr lang="en-GB" dirty="0" err="1"/>
              <a:t>обележја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обележја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корис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сваку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реал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вредност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бројног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рвала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варирају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ја</a:t>
            </a:r>
            <a:r>
              <a:rPr lang="sr-Cyrl-C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чин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терапијск</a:t>
            </a:r>
            <a:r>
              <a:rPr lang="sr-Cyrl-C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дозе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дужина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</a:t>
            </a:r>
            <a:r>
              <a:rPr lang="sr-Cyrl-C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мисија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крвни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притисак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температура</a:t>
            </a:r>
            <a:r>
              <a:rPr lang="sr-Cyrl-C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резултат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уирана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обележја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искључ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исконт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нуирана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дисконтинуирана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атрибутивна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обележја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Нумер</a:t>
            </a:r>
            <a:r>
              <a:rPr lang="sr-Cyrl-RS" dirty="0"/>
              <a:t>и</a:t>
            </a:r>
            <a:r>
              <a:rPr lang="en-GB" dirty="0" err="1"/>
              <a:t>чка</a:t>
            </a:r>
            <a:r>
              <a:rPr lang="en-GB" dirty="0"/>
              <a:t> </a:t>
            </a:r>
            <a:r>
              <a:rPr lang="en-GB" dirty="0" err="1"/>
              <a:t>об</a:t>
            </a:r>
            <a:r>
              <a:rPr lang="sr-Cyrl-CS" dirty="0"/>
              <a:t>е</a:t>
            </a:r>
            <a:r>
              <a:rPr lang="en-GB" dirty="0" err="1"/>
              <a:t>лежја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лежја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својим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интези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тетом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износом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пература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35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8 - 36,5 - 37,4 - 38,1 - 39,6 </a:t>
            </a:r>
            <a:r>
              <a:rPr lang="sr-Cyrl-RS" sz="24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Атрибутив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ележ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варира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својом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категоријом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видом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модал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тетом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квалит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дисоцирају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температура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субнормална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нормална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субфебрилна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ф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бри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соко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фебрилна</a:t>
            </a:r>
            <a:endParaRPr lang="sr-Latn-C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Статистика</a:t>
            </a:r>
            <a:r>
              <a:rPr lang="en-US" dirty="0"/>
              <a:t> и </a:t>
            </a:r>
            <a:r>
              <a:rPr lang="en-US" dirty="0" err="1"/>
              <a:t>медицина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6469" y="1530351"/>
            <a:ext cx="8229600" cy="4725988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 „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најверо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атније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води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порекло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латинск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статус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што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</a:t>
            </a:r>
          </a:p>
          <a:p>
            <a:pPr lvl="1"/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рвобит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означавала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резултат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регистровања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евиде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преглед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одатака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појав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/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рви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употребљена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средином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18.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мачк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научн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проф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сор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иверзитета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Гетингену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Готфрид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Ах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C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с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пец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фичном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стему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држав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систему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бројчаног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описива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њених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елемената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функц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нази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„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аријацијом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варијабилитетом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подразум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ев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роменљи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лежја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јединице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јединиц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ичког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</a:p>
          <a:p>
            <a:pPr lvl="1"/>
            <a:r>
              <a:rPr lang="sr-Cyrl-R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јабла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титет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 </a:t>
            </a:r>
            <a:r>
              <a:rPr lang="sr-Cyrl-R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знос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в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редност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ележја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2"/>
            <a:r>
              <a:rPr lang="en-GB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нпр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36,5 </a:t>
            </a:r>
            <a:r>
              <a:rPr lang="sr-Cyrl-RS" sz="16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</a:t>
            </a:r>
            <a:r>
              <a:rPr lang="en-GB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акс</a:t>
            </a:r>
            <a:r>
              <a:rPr lang="sr-Cyrl-C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ларне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температуре</a:t>
            </a:r>
            <a:endParaRPr lang="sr-Cyrl-RS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један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квалитет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један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д, 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една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обележја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2"/>
            <a:r>
              <a:rPr lang="en-GB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нпр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нормална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аксиларна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температура</a:t>
            </a:r>
            <a:endParaRPr lang="en-US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Подаци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било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какав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пис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ч.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симбол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знак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црт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статистичком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диницама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трања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осматра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умеричк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бутивн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емпиријск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теоријск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вредност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предст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вља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запис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резултат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пребројавања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рангирања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Подаци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Емпири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опажени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опсерв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зултат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објективног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ствар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дешава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Теор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јски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очеки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зултат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теоријских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разматрања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љ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учиво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карактера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огу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фиковати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помоћу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мерења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Скал</a:t>
            </a:r>
            <a:r>
              <a:rPr lang="sr-Cyrl-RS" dirty="0" smtClean="0"/>
              <a:t>е</a:t>
            </a:r>
            <a:r>
              <a:rPr lang="en-GB" dirty="0" smtClean="0"/>
              <a:t> </a:t>
            </a:r>
            <a:r>
              <a:rPr lang="en-GB" dirty="0" err="1"/>
              <a:t>мерења</a:t>
            </a:r>
            <a:r>
              <a:rPr lang="en-GB" dirty="0"/>
              <a:t> 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Номинална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изворно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бутивне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карактеристике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податке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разврстава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класификује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одређеној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шем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нема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нформациј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смеру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њихове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разлике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непр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ја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скала</a:t>
            </a:r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Скал</a:t>
            </a:r>
            <a:r>
              <a:rPr lang="sr-Cyrl-RS" dirty="0" smtClean="0"/>
              <a:t>е</a:t>
            </a:r>
            <a:r>
              <a:rPr lang="en-GB" dirty="0" smtClean="0"/>
              <a:t> </a:t>
            </a:r>
            <a:r>
              <a:rPr lang="en-GB" dirty="0" err="1" smtClean="0"/>
              <a:t>мерења</a:t>
            </a:r>
            <a:r>
              <a:rPr lang="en-GB" dirty="0" smtClean="0"/>
              <a:t> 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нална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служи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означавање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редоследа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оказује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нешто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веће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мање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другог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еличину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зража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тивн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логичк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ранго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поретком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Скал</a:t>
            </a:r>
            <a:r>
              <a:rPr lang="sr-Cyrl-RS" dirty="0" smtClean="0"/>
              <a:t>е</a:t>
            </a:r>
            <a:r>
              <a:rPr lang="en-GB" dirty="0" smtClean="0"/>
              <a:t> </a:t>
            </a:r>
            <a:r>
              <a:rPr lang="en-GB" dirty="0" err="1" smtClean="0"/>
              <a:t>мерења</a:t>
            </a:r>
            <a:r>
              <a:rPr lang="en-GB" dirty="0" smtClean="0"/>
              <a:t> 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Интервална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рва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чких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карактеристика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изворно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оказуј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досл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него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апсолутне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арактер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одређена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</a:t>
            </a:r>
            <a:r>
              <a:rPr lang="sr-Cyrl-RS" sz="2800" dirty="0"/>
              <a:t>е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Скал</a:t>
            </a:r>
            <a:r>
              <a:rPr lang="sr-Cyrl-RS" dirty="0" smtClean="0"/>
              <a:t>е</a:t>
            </a:r>
            <a:r>
              <a:rPr lang="en-GB" dirty="0" smtClean="0"/>
              <a:t> </a:t>
            </a:r>
            <a:r>
              <a:rPr lang="en-GB" dirty="0" err="1" smtClean="0"/>
              <a:t>мерења</a:t>
            </a:r>
            <a:r>
              <a:rPr lang="en-GB" dirty="0" smtClean="0"/>
              <a:t> 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рецизнија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јер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обезбеђује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највиши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рења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оказу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редослед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апсолутн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већ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релат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Ову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рише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употреба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права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нулта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тачка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омогућава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одређивањ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пропорционалног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сформисањем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подразумева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зражавање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другом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скалом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промена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неког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податка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трансформисати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атрибутивне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зразити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ординалном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номиналном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скалом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Атрибутивни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трансформисати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оцене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рангове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изразити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највише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најпрец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зније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ординалном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мерења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финисање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поновно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груписање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оквиру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мерења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Врсте података</a:t>
            </a:r>
            <a:r>
              <a:rPr lang="sr-Latn-CS"/>
              <a:t> </a:t>
            </a:r>
          </a:p>
        </p:txBody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400"/>
              <a:t>Сумирање</a:t>
            </a:r>
            <a:r>
              <a:rPr lang="pl-PL" sz="3400"/>
              <a:t> радимо тако </a:t>
            </a:r>
          </a:p>
          <a:p>
            <a:pPr lvl="1"/>
            <a:r>
              <a:rPr lang="pl-PL" sz="3000"/>
              <a:t>што изра</a:t>
            </a:r>
            <a:r>
              <a:rPr lang="sr-Latn-CS" sz="3000"/>
              <a:t>ч</a:t>
            </a:r>
            <a:r>
              <a:rPr lang="pl-PL" sz="3000"/>
              <a:t>унавамо бројеве из података који извлаче важан материјал</a:t>
            </a:r>
            <a:endParaRPr lang="sr-Cyrl-CS" sz="3000"/>
          </a:p>
          <a:p>
            <a:r>
              <a:rPr lang="pl-PL" sz="3400"/>
              <a:t>Ови бројеви се зову </a:t>
            </a:r>
            <a:r>
              <a:rPr lang="pl-PL" sz="3400" b="1"/>
              <a:t>статистик</a:t>
            </a:r>
            <a:r>
              <a:rPr lang="sr-Cyrl-CS" sz="3400" b="1"/>
              <a:t>а</a:t>
            </a:r>
          </a:p>
          <a:p>
            <a:r>
              <a:rPr lang="pl-PL" sz="3400"/>
              <a:t>Статистика је било шта што се  израчунав</a:t>
            </a:r>
            <a:r>
              <a:rPr lang="sr-Cyrl-CS" sz="3400"/>
              <a:t>а</a:t>
            </a:r>
            <a:r>
              <a:rPr lang="pl-PL" sz="3400"/>
              <a:t> на основу самих података</a:t>
            </a:r>
            <a:endParaRPr lang="sr-Latn-CS" sz="3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Врсте података</a:t>
            </a:r>
            <a:r>
              <a:rPr lang="sr-Latn-CS"/>
              <a:t> </a:t>
            </a:r>
          </a:p>
        </p:txBody>
      </p:sp>
      <p:sp>
        <p:nvSpPr>
          <p:cNvPr id="79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1"/>
              <a:t>Kвалитативни </a:t>
            </a:r>
            <a:r>
              <a:rPr lang="pl-PL"/>
              <a:t>(</a:t>
            </a:r>
            <a:r>
              <a:rPr lang="sr-Latn-CS" b="1"/>
              <a:t>qualitative</a:t>
            </a:r>
            <a:r>
              <a:rPr lang="pl-PL"/>
              <a:t>)</a:t>
            </a:r>
            <a:r>
              <a:rPr lang="pl-PL" b="1"/>
              <a:t> </a:t>
            </a:r>
            <a:r>
              <a:rPr lang="pl-PL"/>
              <a:t>подаци настају када особе могу да спадају у одвојене класе</a:t>
            </a:r>
            <a:endParaRPr lang="sr-Cyrl-CS"/>
          </a:p>
          <a:p>
            <a:r>
              <a:rPr lang="pl-PL"/>
              <a:t>Ове класе могу да немају никакве нумеричке везе једне са другима </a:t>
            </a:r>
            <a:endParaRPr lang="sr-Cyrl-CS"/>
          </a:p>
          <a:p>
            <a:pPr lvl="1"/>
            <a:r>
              <a:rPr lang="sr-Cyrl-CS"/>
              <a:t>п</a:t>
            </a:r>
            <a:r>
              <a:rPr lang="pl-PL"/>
              <a:t>ол: мушки, женски; </a:t>
            </a:r>
            <a:endParaRPr lang="sr-Cyrl-CS"/>
          </a:p>
          <a:p>
            <a:pPr lvl="1"/>
            <a:r>
              <a:rPr lang="pl-PL"/>
              <a:t>врсте становања: кућа, кућица, стан; </a:t>
            </a:r>
            <a:endParaRPr lang="sr-Cyrl-CS"/>
          </a:p>
          <a:p>
            <a:pPr lvl="1"/>
            <a:r>
              <a:rPr lang="pl-PL"/>
              <a:t>боја очију: смеђе, сиве, плаве, зелене, итд.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Статистика</a:t>
            </a:r>
            <a:r>
              <a:rPr lang="en-US" dirty="0"/>
              <a:t> и </a:t>
            </a:r>
            <a:r>
              <a:rPr lang="en-US" dirty="0" err="1"/>
              <a:t>медицина</a:t>
            </a:r>
            <a:endParaRPr lang="sr-Latn-CS" dirty="0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200" dirty="0"/>
              <a:t>Статистичке методе су се први пут користиле у медицинским истраживањима у 19. веку од стране истраживача</a:t>
            </a:r>
            <a:endParaRPr lang="sr-Latn-CS" sz="2200" dirty="0"/>
          </a:p>
          <a:p>
            <a:pPr lvl="1"/>
            <a:r>
              <a:rPr lang="sr-Cyrl-CS" sz="1800" dirty="0"/>
              <a:t>као што су Pierre-Charles-Alexandre Louis, William Farr, Florence Nightingale и John </a:t>
            </a:r>
            <a:r>
              <a:rPr lang="sr-Cyrl-CS" sz="1800" dirty="0" smtClean="0"/>
              <a:t>Snow</a:t>
            </a:r>
            <a:endParaRPr lang="sr-Latn-CS" sz="1800" dirty="0"/>
          </a:p>
          <a:p>
            <a:r>
              <a:rPr lang="sr-Cyrl-CS" sz="2200" dirty="0"/>
              <a:t>Статистички методи нису постали широко коришћени у клиничкој медицини све до средине двадесетог века</a:t>
            </a:r>
            <a:endParaRPr lang="sr-Latn-CS" sz="2200" dirty="0"/>
          </a:p>
          <a:p>
            <a:r>
              <a:rPr lang="sr-Cyrl-CS" sz="2200" dirty="0"/>
              <a:t>То је било све док методи случајног експериментисањ</a:t>
            </a:r>
            <a:r>
              <a:rPr lang="sr-Latn-CS" sz="2200" dirty="0"/>
              <a:t>a</a:t>
            </a:r>
            <a:r>
              <a:rPr lang="sr-Cyrl-CS" sz="2200" dirty="0"/>
              <a:t> и статистичка анализа базирана на теорији узорка, </a:t>
            </a:r>
          </a:p>
          <a:p>
            <a:pPr lvl="1"/>
            <a:r>
              <a:rPr lang="sr-Cyrl-CS" sz="1800" dirty="0"/>
              <a:t>развијени су од стране Fisher-а и других</a:t>
            </a:r>
          </a:p>
          <a:p>
            <a:pPr lvl="1"/>
            <a:r>
              <a:rPr lang="sr-Cyrl-CS" sz="1800" dirty="0"/>
              <a:t>били су уведени у медицинска истраживања, нарочито од стране Bradford Hill-а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Врсте података</a:t>
            </a:r>
            <a:r>
              <a:rPr lang="sr-Latn-CS"/>
              <a:t> </a:t>
            </a:r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800" b="1"/>
              <a:t>Kвантитативни</a:t>
            </a:r>
            <a:r>
              <a:rPr lang="it-IT" sz="2800"/>
              <a:t> (</a:t>
            </a:r>
            <a:r>
              <a:rPr lang="sr-Latn-CS" sz="2800" b="1"/>
              <a:t>quantitative</a:t>
            </a:r>
            <a:r>
              <a:rPr lang="it-IT" sz="2800"/>
              <a:t>) подаци су нумерички, </a:t>
            </a:r>
            <a:r>
              <a:rPr lang="sr-Cyrl-CS" sz="2800"/>
              <a:t>долазе </a:t>
            </a:r>
            <a:r>
              <a:rPr lang="it-IT" sz="2800"/>
              <a:t>из рачу</a:t>
            </a:r>
            <a:r>
              <a:rPr lang="sr-Cyrl-CS" sz="2800"/>
              <a:t>н</a:t>
            </a:r>
            <a:r>
              <a:rPr lang="it-IT" sz="2800"/>
              <a:t>ања или мерења</a:t>
            </a:r>
            <a:endParaRPr lang="sr-Cyrl-CS" sz="2800"/>
          </a:p>
          <a:p>
            <a:r>
              <a:rPr lang="it-IT" sz="2800"/>
              <a:t>Aко су вредности мерења цели бројеви, као број људи у домаћинству, или број зуба који су попуњени</a:t>
            </a:r>
            <a:endParaRPr lang="sr-Latn-CS" sz="2800"/>
          </a:p>
          <a:p>
            <a:pPr lvl="1"/>
            <a:r>
              <a:rPr lang="it-IT" sz="2400"/>
              <a:t>каже се да су подаци </a:t>
            </a:r>
            <a:r>
              <a:rPr lang="it-IT" sz="2400" b="1"/>
              <a:t>одвојени</a:t>
            </a:r>
            <a:r>
              <a:rPr lang="it-IT" sz="2400"/>
              <a:t> </a:t>
            </a:r>
            <a:r>
              <a:rPr lang="sr-Cyrl-CS" sz="2400"/>
              <a:t>или </a:t>
            </a:r>
            <a:r>
              <a:rPr lang="sr-Cyrl-CS" sz="2400" b="1"/>
              <a:t>дискретни</a:t>
            </a:r>
            <a:endParaRPr lang="sr-Cyrl-CS" sz="2400"/>
          </a:p>
          <a:p>
            <a:r>
              <a:rPr lang="it-IT" sz="2800"/>
              <a:t>Aко вредности мерења могу да буду било који број у опсегу, као што су висина и тежина, </a:t>
            </a:r>
            <a:endParaRPr lang="sr-Latn-CS" sz="2800"/>
          </a:p>
          <a:p>
            <a:pPr lvl="1"/>
            <a:r>
              <a:rPr lang="it-IT" sz="2400"/>
              <a:t>каже се да су подаци </a:t>
            </a:r>
            <a:r>
              <a:rPr lang="sr-Cyrl-CS" sz="2400" b="1"/>
              <a:t>непрекидни</a:t>
            </a:r>
            <a:r>
              <a:rPr lang="it-IT" sz="2400"/>
              <a:t> (</a:t>
            </a:r>
            <a:r>
              <a:rPr lang="sr-Latn-CS" sz="2400" b="1"/>
              <a:t>continuous</a:t>
            </a:r>
            <a:r>
              <a:rPr lang="it-IT" sz="2400"/>
              <a:t>)</a:t>
            </a:r>
            <a:endParaRPr lang="sr-Latn-CS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Врсте података</a:t>
            </a:r>
            <a:endParaRPr lang="sr-Latn-CS"/>
          </a:p>
        </p:txBody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Mи ћемо квалитете и </a:t>
            </a:r>
            <a:r>
              <a:rPr lang="sr-Cyrl-CS"/>
              <a:t>квантитете</a:t>
            </a:r>
            <a:r>
              <a:rPr lang="it-IT"/>
              <a:t>, као што су пол, висина, године, итд. звати </a:t>
            </a:r>
            <a:r>
              <a:rPr lang="it-IT" b="1"/>
              <a:t>променљиве</a:t>
            </a:r>
            <a:r>
              <a:rPr lang="it-IT"/>
              <a:t> </a:t>
            </a:r>
            <a:r>
              <a:rPr lang="sr-Cyrl-CS"/>
              <a:t>или </a:t>
            </a:r>
            <a:r>
              <a:rPr lang="sr-Cyrl-CS" b="1"/>
              <a:t>варијабле</a:t>
            </a:r>
            <a:r>
              <a:rPr lang="it-IT"/>
              <a:t> </a:t>
            </a:r>
            <a:endParaRPr lang="sr-Cyrl-CS"/>
          </a:p>
          <a:p>
            <a:pPr lvl="1"/>
            <a:r>
              <a:rPr lang="it-IT"/>
              <a:t>јер се разликују од једног члана узорка до другог</a:t>
            </a:r>
            <a:endParaRPr lang="sr-Cyrl-CS"/>
          </a:p>
          <a:p>
            <a:r>
              <a:rPr lang="sv-SE"/>
              <a:t>Kвалитативна променљива се такође назива </a:t>
            </a:r>
            <a:endParaRPr lang="sr-Cyrl-CS"/>
          </a:p>
          <a:p>
            <a:pPr lvl="1"/>
            <a:r>
              <a:rPr lang="sv-SE" b="1"/>
              <a:t>категори</a:t>
            </a:r>
            <a:r>
              <a:rPr lang="sr-Cyrl-CS" b="1"/>
              <a:t>јска</a:t>
            </a:r>
            <a:r>
              <a:rPr lang="sv-SE" b="1"/>
              <a:t> променљива</a:t>
            </a:r>
            <a:r>
              <a:rPr lang="sv-SE"/>
              <a:t> </a:t>
            </a:r>
            <a:r>
              <a:rPr lang="sr-Cyrl-CS"/>
              <a:t>(</a:t>
            </a:r>
            <a:r>
              <a:rPr lang="sr-Latn-CS" b="1"/>
              <a:t>categorical variable</a:t>
            </a:r>
            <a:r>
              <a:rPr lang="sr-Cyrl-CS"/>
              <a:t>) </a:t>
            </a:r>
            <a:r>
              <a:rPr lang="sv-SE"/>
              <a:t>или </a:t>
            </a:r>
            <a:r>
              <a:rPr lang="sr-Cyrl-CS" b="1"/>
              <a:t>атрибут</a:t>
            </a:r>
            <a:r>
              <a:rPr lang="sr-Cyrl-CS"/>
              <a:t> (</a:t>
            </a:r>
            <a:r>
              <a:rPr lang="sr-Latn-CS" b="1"/>
              <a:t>attribute</a:t>
            </a:r>
            <a:r>
              <a:rPr lang="sr-Cyrl-CS"/>
              <a:t>)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Основна дијагноза пацијената у болници Tooting Bec </a:t>
            </a:r>
          </a:p>
        </p:txBody>
      </p:sp>
      <p:graphicFrame>
        <p:nvGraphicFramePr>
          <p:cNvPr id="803843" name="Object 3"/>
          <p:cNvGraphicFramePr>
            <a:graphicFrameLocks noChangeAspect="1"/>
          </p:cNvGraphicFramePr>
          <p:nvPr>
            <p:ph idx="1"/>
          </p:nvPr>
        </p:nvGraphicFramePr>
        <p:xfrm>
          <a:off x="1049338" y="1441450"/>
          <a:ext cx="7588250" cy="4983163"/>
        </p:xfrm>
        <a:graphic>
          <a:graphicData uri="http://schemas.openxmlformats.org/presentationml/2006/ole">
            <p:oleObj spid="_x0000_s803843" name="Document" r:id="rId4" imgW="6077641" imgH="3991512" progId="Word.Document.8">
              <p:embed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Расподеле учесталости</a:t>
            </a:r>
            <a:endParaRPr lang="sr-Latn-CS"/>
          </a:p>
        </p:txBody>
      </p:sp>
      <p:sp>
        <p:nvSpPr>
          <p:cNvPr id="80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sr-Latn-CS" sz="2800"/>
              <a:t>Бројање појединаца који имају одређени квалитет се зове </a:t>
            </a:r>
            <a:r>
              <a:rPr lang="sr-Latn-CS" sz="2800" b="1"/>
              <a:t>учесталост</a:t>
            </a:r>
            <a:r>
              <a:rPr lang="sr-Latn-CS" sz="2800"/>
              <a:t> </a:t>
            </a:r>
            <a:r>
              <a:rPr lang="sr-Cyrl-CS" sz="2800"/>
              <a:t>(</a:t>
            </a:r>
            <a:r>
              <a:rPr lang="sr-Latn-CS" sz="2800" b="1"/>
              <a:t>frequency</a:t>
            </a:r>
            <a:r>
              <a:rPr lang="sr-Cyrl-CS" sz="2800"/>
              <a:t>) </a:t>
            </a:r>
            <a:r>
              <a:rPr lang="sr-Latn-CS" sz="2800"/>
              <a:t>тог квалитета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sr-Latn-CS" sz="2400"/>
              <a:t>учесталост шизофреније је 474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sr-Latn-CS" sz="2800"/>
              <a:t>Пропорција појединаца који имају тај квалитет се зове </a:t>
            </a:r>
            <a:r>
              <a:rPr lang="sr-Latn-CS" sz="2800" b="1"/>
              <a:t>релативна</a:t>
            </a:r>
            <a:r>
              <a:rPr lang="sr-Latn-CS" sz="2800"/>
              <a:t> </a:t>
            </a:r>
            <a:r>
              <a:rPr lang="sr-Latn-CS" sz="2800" b="1"/>
              <a:t>учесталост</a:t>
            </a:r>
            <a:r>
              <a:rPr lang="sr-Latn-CS" sz="2800"/>
              <a:t> или </a:t>
            </a:r>
            <a:r>
              <a:rPr lang="sr-Latn-CS" sz="2800" b="1"/>
              <a:t>пропорци</a:t>
            </a:r>
            <a:r>
              <a:rPr lang="sr-Cyrl-CS" sz="2800" b="1"/>
              <a:t>ја</a:t>
            </a:r>
          </a:p>
          <a:p>
            <a:pPr lvl="1">
              <a:lnSpc>
                <a:spcPct val="85000"/>
              </a:lnSpc>
            </a:pPr>
            <a:r>
              <a:rPr lang="sr-Cyrl-CS" sz="2400"/>
              <a:t>р</a:t>
            </a:r>
            <a:r>
              <a:rPr lang="sr-Latn-CS" sz="2400"/>
              <a:t>елативна учесталост шизофреније је 474/1467 = 0,32 или 32%. 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sr-Latn-CS" sz="2800"/>
              <a:t>Скуп учесталости свих могућих категорија се зове </a:t>
            </a:r>
            <a:r>
              <a:rPr lang="sr-Latn-CS" sz="2800" b="1"/>
              <a:t>расподела учесталости</a:t>
            </a:r>
            <a:r>
              <a:rPr lang="sr-Latn-CS" sz="2800"/>
              <a:t> </a:t>
            </a:r>
            <a:r>
              <a:rPr lang="sr-Cyrl-CS" sz="2800"/>
              <a:t>(</a:t>
            </a:r>
            <a:r>
              <a:rPr lang="sr-Latn-CS" sz="2800" b="1"/>
              <a:t>frequency distribution</a:t>
            </a:r>
            <a:r>
              <a:rPr lang="sr-Cyrl-CS" sz="2800"/>
              <a:t>) </a:t>
            </a:r>
            <a:r>
              <a:rPr lang="sr-Latn-CS" sz="2800"/>
              <a:t>променљиве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Вероватноћа отпуста пацијената у болници Tooting Bec </a:t>
            </a:r>
          </a:p>
        </p:txBody>
      </p:sp>
      <p:graphicFrame>
        <p:nvGraphicFramePr>
          <p:cNvPr id="807939" name="Object 3"/>
          <p:cNvGraphicFramePr>
            <a:graphicFrameLocks noChangeAspect="1"/>
          </p:cNvGraphicFramePr>
          <p:nvPr>
            <p:ph idx="1"/>
          </p:nvPr>
        </p:nvGraphicFramePr>
        <p:xfrm>
          <a:off x="25400" y="1636713"/>
          <a:ext cx="9118600" cy="4621212"/>
        </p:xfrm>
        <a:graphic>
          <a:graphicData uri="http://schemas.openxmlformats.org/presentationml/2006/ole">
            <p:oleObj spid="_x0000_s807939" name="Document" r:id="rId4" imgW="6077641" imgH="3079310" progId="Word.Document.8">
              <p:embed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Расподеле учесталости</a:t>
            </a:r>
            <a:endParaRPr lang="sr-Latn-CS"/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b="1"/>
              <a:t>Kумулативна учесталост</a:t>
            </a:r>
            <a:r>
              <a:rPr lang="sr-Latn-CS"/>
              <a:t> </a:t>
            </a:r>
            <a:r>
              <a:rPr lang="sr-Cyrl-CS"/>
              <a:t>(</a:t>
            </a:r>
            <a:r>
              <a:rPr lang="sr-Latn-CS" b="1"/>
              <a:t>cumulative frequency</a:t>
            </a:r>
            <a:r>
              <a:rPr lang="sr-Cyrl-CS"/>
              <a:t>) </a:t>
            </a:r>
            <a:r>
              <a:rPr lang="sr-Latn-CS"/>
              <a:t>за вредност променљиве је</a:t>
            </a:r>
            <a:endParaRPr lang="sr-Cyrl-CS"/>
          </a:p>
          <a:p>
            <a:pPr lvl="1"/>
            <a:r>
              <a:rPr lang="sr-Latn-CS"/>
              <a:t>број особа са мањом или једнаком вредношћу тој вредности</a:t>
            </a:r>
            <a:endParaRPr lang="sr-Cyrl-CS"/>
          </a:p>
          <a:p>
            <a:r>
              <a:rPr lang="sr-Latn-CS" b="1"/>
              <a:t>Релативна кумулативна учесталост</a:t>
            </a:r>
            <a:r>
              <a:rPr lang="sr-Latn-CS"/>
              <a:t> </a:t>
            </a:r>
            <a:r>
              <a:rPr lang="sr-Cyrl-CS"/>
              <a:t>(</a:t>
            </a:r>
            <a:r>
              <a:rPr lang="sr-Latn-CS" b="1"/>
              <a:t>relative cumulative frequency</a:t>
            </a:r>
            <a:r>
              <a:rPr lang="sr-Cyrl-CS"/>
              <a:t>) </a:t>
            </a:r>
            <a:r>
              <a:rPr lang="sr-Latn-CS"/>
              <a:t>за неку вредност је </a:t>
            </a:r>
            <a:endParaRPr lang="sr-Cyrl-CS"/>
          </a:p>
          <a:p>
            <a:pPr lvl="1"/>
            <a:r>
              <a:rPr lang="sr-Latn-CS"/>
              <a:t>удео појединаца у узорку са вредностима мањим од или једнаким тој вредности</a:t>
            </a:r>
            <a:endParaRPr lang="sr-Cyrl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Сличност 125 жена које посећују пренаталну </a:t>
            </a:r>
            <a:r>
              <a:rPr lang="sr-Cyrl-CS" sz="2600"/>
              <a:t>(</a:t>
            </a:r>
            <a:r>
              <a:rPr lang="sr-Latn-CS" sz="2600" i="1"/>
              <a:t>antenatal</a:t>
            </a:r>
            <a:r>
              <a:rPr lang="sr-Cyrl-CS" sz="2600"/>
              <a:t>) </a:t>
            </a:r>
            <a:r>
              <a:rPr lang="sr-Latn-CS" sz="2600"/>
              <a:t>клинику у болници St. George's </a:t>
            </a:r>
          </a:p>
        </p:txBody>
      </p:sp>
      <p:graphicFrame>
        <p:nvGraphicFramePr>
          <p:cNvPr id="812035" name="Object 3"/>
          <p:cNvGraphicFramePr>
            <a:graphicFrameLocks noChangeAspect="1"/>
          </p:cNvGraphicFramePr>
          <p:nvPr>
            <p:ph idx="1"/>
          </p:nvPr>
        </p:nvGraphicFramePr>
        <p:xfrm>
          <a:off x="1141413" y="1357313"/>
          <a:ext cx="7291387" cy="5067300"/>
        </p:xfrm>
        <a:graphic>
          <a:graphicData uri="http://schemas.openxmlformats.org/presentationml/2006/ole">
            <p:oleObj spid="_x0000_s812035" name="Document" r:id="rId4" imgW="6077641" imgH="4417734" progId="Word.Document.8">
              <p:embed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000"/>
              <a:t>П</a:t>
            </a:r>
            <a:r>
              <a:rPr lang="sr-Latn-CS" sz="3000"/>
              <a:t>рисилни издисајни волумен </a:t>
            </a:r>
            <a:r>
              <a:rPr lang="sr-Cyrl-CS" sz="3000"/>
              <a:t>(</a:t>
            </a:r>
            <a:r>
              <a:rPr lang="sr-Latn-CS" sz="3000"/>
              <a:t>FEV1</a:t>
            </a:r>
            <a:r>
              <a:rPr lang="sr-Cyrl-CS" sz="3000"/>
              <a:t>-</a:t>
            </a:r>
            <a:r>
              <a:rPr lang="sr-Latn-CS" sz="3000"/>
              <a:t>литри) за 57 мушких студената медицине </a:t>
            </a:r>
          </a:p>
        </p:txBody>
      </p:sp>
      <p:graphicFrame>
        <p:nvGraphicFramePr>
          <p:cNvPr id="814083" name="Object 3"/>
          <p:cNvGraphicFramePr>
            <a:graphicFrameLocks noChangeAspect="1"/>
          </p:cNvGraphicFramePr>
          <p:nvPr>
            <p:ph idx="1"/>
          </p:nvPr>
        </p:nvGraphicFramePr>
        <p:xfrm>
          <a:off x="222250" y="1365250"/>
          <a:ext cx="8921750" cy="5078413"/>
        </p:xfrm>
        <a:graphic>
          <a:graphicData uri="http://schemas.openxmlformats.org/presentationml/2006/ole">
            <p:oleObj spid="_x0000_s814083" name="Document" r:id="rId4" imgW="6077641" imgH="3277302" progId="Word.Document.8">
              <p:embed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Расподела учесталости FEV1 </a:t>
            </a:r>
            <a:r>
              <a:rPr lang="sr-Cyrl-CS" sz="3600"/>
              <a:t>код</a:t>
            </a:r>
            <a:r>
              <a:rPr lang="sr-Latn-CS" sz="3600"/>
              <a:t> 57 мушких студената медицине </a:t>
            </a:r>
          </a:p>
        </p:txBody>
      </p:sp>
      <p:graphicFrame>
        <p:nvGraphicFramePr>
          <p:cNvPr id="816131" name="Object 3"/>
          <p:cNvGraphicFramePr>
            <a:graphicFrameLocks noChangeAspect="1"/>
          </p:cNvGraphicFramePr>
          <p:nvPr>
            <p:ph idx="1"/>
          </p:nvPr>
        </p:nvGraphicFramePr>
        <p:xfrm>
          <a:off x="1193800" y="1409700"/>
          <a:ext cx="6402388" cy="4997450"/>
        </p:xfrm>
        <a:graphic>
          <a:graphicData uri="http://schemas.openxmlformats.org/presentationml/2006/ole">
            <p:oleObj spid="_x0000_s816131" name="Document" r:id="rId4" imgW="5997449" imgH="4681603" progId="Word.Document.8">
              <p:embed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Систем рачунања за проналажење учесталост</a:t>
            </a:r>
            <a:r>
              <a:rPr lang="sr-Cyrl-CS" sz="3600"/>
              <a:t>и </a:t>
            </a:r>
            <a:r>
              <a:rPr lang="sr-Latn-CS" sz="3600"/>
              <a:t>расподеле FEV1 </a:t>
            </a:r>
          </a:p>
        </p:txBody>
      </p:sp>
      <p:graphicFrame>
        <p:nvGraphicFramePr>
          <p:cNvPr id="818179" name="Object 3"/>
          <p:cNvGraphicFramePr>
            <a:graphicFrameLocks noChangeAspect="1"/>
          </p:cNvGraphicFramePr>
          <p:nvPr>
            <p:ph idx="1"/>
          </p:nvPr>
        </p:nvGraphicFramePr>
        <p:xfrm>
          <a:off x="1543050" y="1401763"/>
          <a:ext cx="6473825" cy="5019675"/>
        </p:xfrm>
        <a:graphic>
          <a:graphicData uri="http://schemas.openxmlformats.org/presentationml/2006/ole">
            <p:oleObj spid="_x0000_s818179" name="Document" r:id="rId4" imgW="6067931" imgH="4947992" progId="Word.Document.8">
              <p:embed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Статистика</a:t>
            </a:r>
            <a:r>
              <a:rPr lang="en-US" dirty="0" smtClean="0"/>
              <a:t> и </a:t>
            </a:r>
            <a:r>
              <a:rPr lang="en-US" dirty="0" err="1" smtClean="0"/>
              <a:t>медицина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3417"/>
            <a:ext cx="8229600" cy="4725988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Р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езултат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делатност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атист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чких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служб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купљају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ређују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опису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ављу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статистичке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службе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аучни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истр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ажи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ачк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њего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зултати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општ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методолог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дста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ља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истематизован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ња 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тод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ето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дима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истражи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масовн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појава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/>
              <a:t>Расподела кумулативне учесталости FEV1 </a:t>
            </a:r>
            <a:r>
              <a:rPr lang="sr-Cyrl-CS" sz="2800"/>
              <a:t>на </a:t>
            </a:r>
            <a:r>
              <a:rPr lang="sr-Latn-CS" sz="2800"/>
              <a:t>узорку мушких студената медицине </a:t>
            </a:r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0228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1113" y="1368425"/>
            <a:ext cx="6538912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Полигон кумулативне учесталости FEV1 </a:t>
            </a:r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2276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8938" y="1384300"/>
            <a:ext cx="6205537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/>
              <a:t>Хистограм FEV1: скала учесталости</a:t>
            </a:r>
            <a:r>
              <a:rPr lang="sr-Latn-CS" sz="3600"/>
              <a:t> 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4324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1474788"/>
            <a:ext cx="6180137" cy="485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600"/>
              <a:t>Хистограми сличности користећи целобројне и разломачки одсечене тачке за интервале</a:t>
            </a:r>
            <a:r>
              <a:rPr lang="sr-Latn-CS" sz="2600"/>
              <a:t> </a:t>
            </a:r>
          </a:p>
        </p:txBody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98052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563" y="2266950"/>
            <a:ext cx="8791575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/>
              <a:t>Хистограм FEV1: учесталост по јединици FEV1 или скала густине учесталости</a:t>
            </a:r>
            <a:r>
              <a:rPr lang="sr-Latn-CS" sz="3000"/>
              <a:t> </a:t>
            </a:r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6372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397000"/>
            <a:ext cx="6532562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Хистограми и други графикони учесталости</a:t>
            </a:r>
            <a:r>
              <a:rPr lang="sr-Latn-CS" sz="3600"/>
              <a:t> </a:t>
            </a:r>
          </a:p>
        </p:txBody>
      </p:sp>
      <p:graphicFrame>
        <p:nvGraphicFramePr>
          <p:cNvPr id="830467" name="Object 3"/>
          <p:cNvGraphicFramePr>
            <a:graphicFrameLocks noChangeAspect="1"/>
          </p:cNvGraphicFramePr>
          <p:nvPr>
            <p:ph idx="1"/>
          </p:nvPr>
        </p:nvGraphicFramePr>
        <p:xfrm>
          <a:off x="127000" y="1497013"/>
          <a:ext cx="8896350" cy="4849812"/>
        </p:xfrm>
        <a:graphic>
          <a:graphicData uri="http://schemas.openxmlformats.org/presentationml/2006/ole">
            <p:oleObj spid="_x0000_s830467" name="Document" r:id="rId4" imgW="6077641" imgH="3330580" progId="Word.Document.8">
              <p:embed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/>
              <a:t>Хистограми расподеле старости жртава несреће код куће, користећи скалу релативне учесталости и скалу густине релативне учесталости</a:t>
            </a:r>
            <a:r>
              <a:rPr lang="sr-Latn-CS" sz="2400"/>
              <a:t> </a:t>
            </a:r>
          </a:p>
        </p:txBody>
      </p:sp>
      <p:sp>
        <p:nvSpPr>
          <p:cNvPr id="83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2516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625" y="1895475"/>
            <a:ext cx="8855075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800"/>
              <a:t>Полигони учесталости за FEV1 и </a:t>
            </a:r>
            <a:r>
              <a:rPr lang="sr-Latn-CS" sz="2800"/>
              <a:t>PEF</a:t>
            </a:r>
            <a:r>
              <a:rPr lang="sr-Cyrl-CS" sz="2800"/>
              <a:t> (</a:t>
            </a:r>
            <a:r>
              <a:rPr lang="sr-Cyrl-CS" sz="2800" i="1"/>
              <a:t>Peak expiratory flow</a:t>
            </a:r>
            <a:r>
              <a:rPr lang="sr-Cyrl-CS" sz="2800"/>
              <a:t>) </a:t>
            </a:r>
            <a:r>
              <a:rPr lang="it-IT" sz="2800"/>
              <a:t>код студената медицине</a:t>
            </a:r>
            <a:r>
              <a:rPr lang="sr-Latn-CS" sz="2800"/>
              <a:t> </a:t>
            </a:r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4564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838" y="1987550"/>
            <a:ext cx="8856662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000"/>
              <a:t>Д</a:t>
            </a:r>
            <a:r>
              <a:rPr lang="it-IT" sz="3000"/>
              <a:t>ијаграм </a:t>
            </a:r>
            <a:r>
              <a:rPr lang="sr-Cyrl-CS" sz="3000"/>
              <a:t>с</a:t>
            </a:r>
            <a:r>
              <a:rPr lang="it-IT" sz="3000"/>
              <a:t>табл</a:t>
            </a:r>
            <a:r>
              <a:rPr lang="sr-Cyrl-CS" sz="3000"/>
              <a:t>а</a:t>
            </a:r>
            <a:r>
              <a:rPr lang="it-IT" sz="3000"/>
              <a:t> и лист</a:t>
            </a:r>
            <a:r>
              <a:rPr lang="sr-Cyrl-CS" sz="3000"/>
              <a:t>а</a:t>
            </a:r>
            <a:r>
              <a:rPr lang="it-IT" sz="3000"/>
              <a:t> за FEV1 податке, заокружен на једно децимално место</a:t>
            </a:r>
            <a:r>
              <a:rPr lang="sr-Latn-CS" sz="3000"/>
              <a:t> </a:t>
            </a:r>
          </a:p>
        </p:txBody>
      </p:sp>
      <p:pic>
        <p:nvPicPr>
          <p:cNvPr id="836612" name="Picture 4" descr="C4FF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5450" y="5059363"/>
            <a:ext cx="6205538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36613" name="Object 5"/>
          <p:cNvGraphicFramePr>
            <a:graphicFrameLocks noChangeAspect="1"/>
          </p:cNvGraphicFramePr>
          <p:nvPr>
            <p:ph idx="1"/>
          </p:nvPr>
        </p:nvGraphicFramePr>
        <p:xfrm>
          <a:off x="1493838" y="1366838"/>
          <a:ext cx="6780212" cy="3656012"/>
        </p:xfrm>
        <a:graphic>
          <a:graphicData uri="http://schemas.openxmlformats.org/presentationml/2006/ole">
            <p:oleObj spid="_x0000_s836613" name="Document" r:id="rId5" imgW="6077641" imgH="3277302" progId="Word.Document.8">
              <p:embed/>
            </p:oleObj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Статистика</a:t>
            </a:r>
            <a:r>
              <a:rPr lang="en-US" dirty="0"/>
              <a:t> и </a:t>
            </a:r>
            <a:r>
              <a:rPr lang="en-US" dirty="0" err="1"/>
              <a:t>медицина</a:t>
            </a:r>
            <a:endParaRPr lang="sr-Latn-CS" dirty="0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200" dirty="0"/>
              <a:t>Статистичке методе су се први пут користиле у медицинским истраживањима у 19. веку од стране истраживача</a:t>
            </a:r>
            <a:endParaRPr lang="sr-Latn-CS" sz="2200" dirty="0"/>
          </a:p>
          <a:p>
            <a:pPr lvl="1"/>
            <a:r>
              <a:rPr lang="sr-Cyrl-CS" sz="1800" dirty="0"/>
              <a:t>као што су Pierre-Charles-Alexandre Louis, William Farr, Florence Nightingale и John </a:t>
            </a:r>
            <a:r>
              <a:rPr lang="sr-Cyrl-CS" sz="1800" dirty="0" smtClean="0"/>
              <a:t>Snow</a:t>
            </a:r>
            <a:endParaRPr lang="sr-Latn-CS" sz="1800" dirty="0"/>
          </a:p>
          <a:p>
            <a:r>
              <a:rPr lang="sr-Cyrl-CS" sz="2200" dirty="0"/>
              <a:t>Статистички методи нису постали широко коришћени у клиничкој медицини све до средине двадесетог века</a:t>
            </a:r>
            <a:endParaRPr lang="sr-Latn-CS" sz="2200" dirty="0"/>
          </a:p>
          <a:p>
            <a:r>
              <a:rPr lang="sr-Cyrl-CS" sz="2200" dirty="0"/>
              <a:t>То је било све док методи случајног експериментисањ</a:t>
            </a:r>
            <a:r>
              <a:rPr lang="sr-Latn-CS" sz="2200" dirty="0"/>
              <a:t>a</a:t>
            </a:r>
            <a:r>
              <a:rPr lang="sr-Cyrl-CS" sz="2200" dirty="0"/>
              <a:t> и статистичка анализа базирана на теорији узорка, </a:t>
            </a:r>
          </a:p>
          <a:p>
            <a:pPr lvl="1"/>
            <a:r>
              <a:rPr lang="sr-Cyrl-CS" sz="1800" dirty="0"/>
              <a:t>развијени су од стране Fisher-а и других</a:t>
            </a:r>
          </a:p>
          <a:p>
            <a:pPr lvl="1"/>
            <a:r>
              <a:rPr lang="sr-Cyrl-CS" sz="1800" dirty="0"/>
              <a:t>били су уведени у медицинска истраживања, нарочито од стране Bradford Hill-а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Статистика</a:t>
            </a:r>
            <a:r>
              <a:rPr lang="en-US" dirty="0" smtClean="0"/>
              <a:t> и </a:t>
            </a:r>
            <a:r>
              <a:rPr lang="en-US" dirty="0" err="1" smtClean="0"/>
              <a:t>медицина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600" dirty="0" smtClean="0"/>
              <a:t>И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страживање 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медицини креирало многе нове проблеме и у дизајну и у 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анализи</a:t>
            </a:r>
          </a:p>
          <a:p>
            <a:pPr lvl="1"/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водећи 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 решавању од стране клиничара, статистичара и 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епидемиолога</a:t>
            </a:r>
            <a:endParaRPr lang="en-US" sz="2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Иако је значајан напредак је постигнут у таквим областима као што је дизајн клиничког испитивања, </a:t>
            </a:r>
            <a:endParaRPr lang="sr-Cyrl-C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остаје 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много тога да се уради у развијању методологије истраживања у 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медицини</a:t>
            </a:r>
            <a:endParaRPr lang="en-US" sz="2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Често 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грешке у студији можемо да научимо доста о истраживачким 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методима</a:t>
            </a:r>
            <a:endParaRPr lang="sr-Latn-C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Kлас</a:t>
            </a:r>
            <a:r>
              <a:rPr lang="sr-Cyrl-CS" dirty="0"/>
              <a:t>и</a:t>
            </a:r>
            <a:r>
              <a:rPr lang="en-US" dirty="0"/>
              <a:t>ф</a:t>
            </a:r>
            <a:r>
              <a:rPr lang="sr-Cyrl-CS" dirty="0"/>
              <a:t>и</a:t>
            </a:r>
            <a:r>
              <a:rPr lang="en-US" dirty="0" err="1"/>
              <a:t>кац</a:t>
            </a:r>
            <a:r>
              <a:rPr lang="sr-Cyrl-CS" dirty="0"/>
              <a:t>и</a:t>
            </a:r>
            <a:r>
              <a:rPr lang="en-US" dirty="0" err="1"/>
              <a:t>ја</a:t>
            </a:r>
            <a:r>
              <a:rPr lang="en-US" dirty="0"/>
              <a:t> </a:t>
            </a:r>
            <a:r>
              <a:rPr lang="en-US" dirty="0" err="1"/>
              <a:t>стат</a:t>
            </a:r>
            <a:r>
              <a:rPr lang="sr-Cyrl-CS" dirty="0"/>
              <a:t>и</a:t>
            </a:r>
            <a:r>
              <a:rPr lang="en-US" dirty="0" err="1" smtClean="0"/>
              <a:t>стике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основној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фикац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ражи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вања</a:t>
            </a: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разлику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теори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јс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атис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друга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општ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посебне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Теоријска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велика и 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еома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разграната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област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математике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задатак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објаш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доказује и усавршава статистичке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Kлас</a:t>
            </a:r>
            <a:r>
              <a:rPr lang="sr-Cyrl-CS" dirty="0" smtClean="0"/>
              <a:t>и</a:t>
            </a:r>
            <a:r>
              <a:rPr lang="en-US" dirty="0" smtClean="0"/>
              <a:t>ф</a:t>
            </a:r>
            <a:r>
              <a:rPr lang="sr-Cyrl-CS" dirty="0" smtClean="0"/>
              <a:t>и</a:t>
            </a:r>
            <a:r>
              <a:rPr lang="en-US" dirty="0" err="1" smtClean="0"/>
              <a:t>кац</a:t>
            </a:r>
            <a:r>
              <a:rPr lang="sr-Cyrl-CS" dirty="0" smtClean="0"/>
              <a:t>и</a:t>
            </a:r>
            <a:r>
              <a:rPr lang="en-US" dirty="0" err="1" smtClean="0"/>
              <a:t>ја</a:t>
            </a:r>
            <a:r>
              <a:rPr lang="en-US" dirty="0" smtClean="0"/>
              <a:t> </a:t>
            </a:r>
            <a:r>
              <a:rPr lang="en-US" dirty="0" err="1" smtClean="0"/>
              <a:t>стат</a:t>
            </a:r>
            <a:r>
              <a:rPr lang="sr-Cyrl-CS" dirty="0" smtClean="0"/>
              <a:t>и</a:t>
            </a:r>
            <a:r>
              <a:rPr lang="en-US" dirty="0" err="1" smtClean="0"/>
              <a:t>стике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sr-Cyrl-R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статистике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посеб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стике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орист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ражива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разним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област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науке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раксе</a:t>
            </a:r>
            <a:endParaRPr lang="sr-Cyrl-RS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еор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јске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стике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лагођен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специфичност</a:t>
            </a:r>
            <a:r>
              <a:rPr lang="sr-Cyrl-R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базичне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аучн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дисциплине</a:t>
            </a:r>
            <a:endParaRPr lang="sr-Cyrl-RS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остоји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онолико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них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посеб</a:t>
            </a:r>
            <a:r>
              <a:rPr lang="sr-Cyrl-R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их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колико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има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области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истражива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пш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</a:t>
            </a:r>
            <a:r>
              <a:rPr lang="sr-Cyrl-R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ена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стика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пружа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нтезу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методо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ошког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искустве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примени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разним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област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страж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endParaRPr lang="sr-Latn-C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accent6"/>
                </a:solidFill>
              </a:rPr>
              <a:t>Мед</a:t>
            </a:r>
            <a:r>
              <a:rPr lang="sr-Cyrl-CS" dirty="0">
                <a:solidFill>
                  <a:schemeClr val="accent6"/>
                </a:solidFill>
              </a:rPr>
              <a:t>и</a:t>
            </a:r>
            <a:r>
              <a:rPr lang="en-GB" dirty="0" err="1">
                <a:solidFill>
                  <a:schemeClr val="accent6"/>
                </a:solidFill>
              </a:rPr>
              <a:t>цинска</a:t>
            </a:r>
            <a:r>
              <a:rPr lang="en-GB" dirty="0">
                <a:solidFill>
                  <a:schemeClr val="accent6"/>
                </a:solidFill>
              </a:rPr>
              <a:t> </a:t>
            </a:r>
            <a:r>
              <a:rPr lang="en-GB" dirty="0" err="1">
                <a:solidFill>
                  <a:schemeClr val="accent6"/>
                </a:solidFill>
              </a:rPr>
              <a:t>статист</a:t>
            </a:r>
            <a:r>
              <a:rPr lang="sr-Cyrl-CS" dirty="0">
                <a:solidFill>
                  <a:schemeClr val="accent6"/>
                </a:solidFill>
              </a:rPr>
              <a:t>и</a:t>
            </a:r>
            <a:r>
              <a:rPr lang="en-GB" dirty="0" err="1">
                <a:solidFill>
                  <a:schemeClr val="accent6"/>
                </a:solidFill>
              </a:rPr>
              <a:t>ка</a:t>
            </a:r>
            <a:endParaRPr lang="sr-Latn-CS" dirty="0">
              <a:solidFill>
                <a:schemeClr val="accent6"/>
              </a:solidFill>
            </a:endParaRP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осеб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фич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рста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оријска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прилагођена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базичној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научној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дисциплини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Настанак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цинске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статистике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1847.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годин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доказа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значајно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смање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смртнос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породиља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последиц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спровође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х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гијенских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пород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лишту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акушерске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клннике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нском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обрађују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еђ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ују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описују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анализирају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медицински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F73B-9814-407D-9047-BD010CB20A1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202</TotalTime>
  <Words>3612</Words>
  <Application>Microsoft Office PowerPoint</Application>
  <PresentationFormat>On-screen Show (4:3)</PresentationFormat>
  <Paragraphs>441</Paragraphs>
  <Slides>48</Slides>
  <Notes>48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FIT slajd predavanja</vt:lpstr>
      <vt:lpstr>Document</vt:lpstr>
      <vt:lpstr>      СУМИРАЊЕ</vt:lpstr>
      <vt:lpstr>Статистика и медицина</vt:lpstr>
      <vt:lpstr>Статистика и медицина</vt:lpstr>
      <vt:lpstr>Статистика и медицина</vt:lpstr>
      <vt:lpstr>Статистика и медицина</vt:lpstr>
      <vt:lpstr>Статистика и медицина</vt:lpstr>
      <vt:lpstr>Kласификација статистике</vt:lpstr>
      <vt:lpstr>Kласификација статистике</vt:lpstr>
      <vt:lpstr>Медицинска статистика</vt:lpstr>
      <vt:lpstr>Медицински експеримент</vt:lpstr>
      <vt:lpstr>Основни статистички појмови</vt:lpstr>
      <vt:lpstr>Основни статистички појмови</vt:lpstr>
      <vt:lpstr>Основни статистички појмови</vt:lpstr>
      <vt:lpstr>Основни статистички појмови</vt:lpstr>
      <vt:lpstr>Нумеричка обележја, тј. квантитативне карактеристике</vt:lpstr>
      <vt:lpstr>Дисконтинуирана, прекидна обележја</vt:lpstr>
      <vt:lpstr>Континуирана, непрекидна обележја</vt:lpstr>
      <vt:lpstr>Основни статистички појмови</vt:lpstr>
      <vt:lpstr>Нумеричка обележја</vt:lpstr>
      <vt:lpstr>Основни статистички појмови</vt:lpstr>
      <vt:lpstr>Подаци</vt:lpstr>
      <vt:lpstr>Подаци</vt:lpstr>
      <vt:lpstr>Скале мерења </vt:lpstr>
      <vt:lpstr>Скале мерења </vt:lpstr>
      <vt:lpstr>Скале мерења </vt:lpstr>
      <vt:lpstr>Скале мерења </vt:lpstr>
      <vt:lpstr>Основни статистички појмови</vt:lpstr>
      <vt:lpstr>Врсте података </vt:lpstr>
      <vt:lpstr>Врсте података </vt:lpstr>
      <vt:lpstr>Врсте података </vt:lpstr>
      <vt:lpstr>Врсте података</vt:lpstr>
      <vt:lpstr>Основна дијагноза пацијената у болници Tooting Bec </vt:lpstr>
      <vt:lpstr>Расподеле учесталости</vt:lpstr>
      <vt:lpstr>Вероватноћа отпуста пацијената у болници Tooting Bec </vt:lpstr>
      <vt:lpstr>Расподеле учесталости</vt:lpstr>
      <vt:lpstr>Сличност 125 жена које посећују пренаталну (antenatal) клинику у болници St. George's </vt:lpstr>
      <vt:lpstr>Присилни издисајни волумен (FEV1-литри) за 57 мушких студената медицине </vt:lpstr>
      <vt:lpstr>Расподела учесталости FEV1 код 57 мушких студената медицине </vt:lpstr>
      <vt:lpstr>Систем рачунања за проналажење учесталости расподеле FEV1 </vt:lpstr>
      <vt:lpstr>Расподела кумулативне учесталости FEV1 на узорку мушких студената медицине </vt:lpstr>
      <vt:lpstr>Полигон кумулативне учесталости FEV1 </vt:lpstr>
      <vt:lpstr>Хистограм FEV1: скала учесталости </vt:lpstr>
      <vt:lpstr>Хистограми сличности користећи целобројне и разломачки одсечене тачке за интервале </vt:lpstr>
      <vt:lpstr>Хистограм FEV1: учесталост по јединици FEV1 или скала густине учесталости </vt:lpstr>
      <vt:lpstr>Хистограми и други графикони учесталости </vt:lpstr>
      <vt:lpstr>Хистограми расподеле старости жртава несреће код куће, користећи скалу релативне учесталости и скалу густине релативне учесталости </vt:lpstr>
      <vt:lpstr>Полигони учесталости за FEV1 и PEF (Peak expiratory flow) код студената медицине </vt:lpstr>
      <vt:lpstr>Дијаграм стабла и листа за FEV1 податке, заокружен на једно децимално место 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204</cp:revision>
  <dcterms:created xsi:type="dcterms:W3CDTF">2006-09-26T20:52:51Z</dcterms:created>
  <dcterms:modified xsi:type="dcterms:W3CDTF">2017-09-14T20:43:57Z</dcterms:modified>
</cp:coreProperties>
</file>